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Titillium Web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aAPJud/mlYusnkJlQRfUP4pqX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3FB83F-CB83-4560-A57A-4E5E682F13FE}">
  <a:tblStyle styleId="{6A3FB83F-CB83-4560-A57A-4E5E682F13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4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1" name="Google Shape;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2" name="Google Shape;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5"/>
          <p:cNvSpPr txBox="1"/>
          <p:nvPr>
            <p:ph idx="2" type="body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5"/>
          <p:cNvSpPr txBox="1"/>
          <p:nvPr>
            <p:ph idx="3" type="body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4" type="body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5" type="body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6" type="body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7" type="body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8" type="body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4" name="Google Shape;2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5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26" name="Google Shape;26;p25"/>
          <p:cNvPicPr preferRelativeResize="0"/>
          <p:nvPr/>
        </p:nvPicPr>
        <p:blipFill rotWithShape="1">
          <a:blip r:embed="rId3">
            <a:alphaModFix/>
          </a:blip>
          <a:srcRect b="0" l="17258" r="14316" t="0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8" name="Google Shape;28;g13e9c8bd5a5_2_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437" y="5910121"/>
            <a:ext cx="2089022" cy="47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13e9c8bd5a5_2_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g13e9c8bd5a5_2_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g13e9c8bd5a5_2_8"/>
          <p:cNvSpPr txBox="1"/>
          <p:nvPr>
            <p:ph idx="1" type="body"/>
          </p:nvPr>
        </p:nvSpPr>
        <p:spPr>
          <a:xfrm>
            <a:off x="413164" y="4149080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13e9c8bd5a5_2_8"/>
          <p:cNvSpPr txBox="1"/>
          <p:nvPr>
            <p:ph idx="3" type="body"/>
          </p:nvPr>
        </p:nvSpPr>
        <p:spPr>
          <a:xfrm>
            <a:off x="5135893" y="6121175"/>
            <a:ext cx="6432715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3">
  <p:cSld name="Cover 0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4" name="Google Shape;34;g13e9c8bd5a5_2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41478" y="537395"/>
            <a:ext cx="2117759" cy="47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3e9c8bd5a5_2_14"/>
          <p:cNvSpPr/>
          <p:nvPr>
            <p:ph idx="2" type="pic"/>
          </p:nvPr>
        </p:nvSpPr>
        <p:spPr>
          <a:xfrm>
            <a:off x="-921361" y="2109017"/>
            <a:ext cx="5691600" cy="5691664"/>
          </a:xfrm>
          <a:prstGeom prst="ellipse">
            <a:avLst/>
          </a:prstGeom>
          <a:noFill/>
          <a:ln>
            <a:noFill/>
          </a:ln>
        </p:spPr>
      </p:sp>
      <p:sp>
        <p:nvSpPr>
          <p:cNvPr id="36" name="Google Shape;36;g13e9c8bd5a5_2_14"/>
          <p:cNvSpPr/>
          <p:nvPr/>
        </p:nvSpPr>
        <p:spPr>
          <a:xfrm>
            <a:off x="-1329961" y="1700808"/>
            <a:ext cx="6508800" cy="6508082"/>
          </a:xfrm>
          <a:prstGeom prst="donut">
            <a:avLst>
              <a:gd fmla="val 3102" name="adj"/>
            </a:avLst>
          </a:prstGeom>
          <a:solidFill>
            <a:srgbClr val="58595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g13e9c8bd5a5_2_14"/>
          <p:cNvSpPr txBox="1"/>
          <p:nvPr>
            <p:ph idx="1" type="body"/>
          </p:nvPr>
        </p:nvSpPr>
        <p:spPr>
          <a:xfrm>
            <a:off x="5683237" y="4869160"/>
            <a:ext cx="5976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g13e9c8bd5a5_2_14"/>
          <p:cNvSpPr txBox="1"/>
          <p:nvPr>
            <p:ph idx="3" type="body"/>
          </p:nvPr>
        </p:nvSpPr>
        <p:spPr>
          <a:xfrm>
            <a:off x="5683237" y="4149080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47" name="Google Shape;4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50" name="Google Shape;50;p27"/>
          <p:cNvPicPr preferRelativeResize="0"/>
          <p:nvPr/>
        </p:nvPicPr>
        <p:blipFill rotWithShape="1">
          <a:blip r:embed="rId2">
            <a:alphaModFix/>
          </a:blip>
          <a:srcRect b="0" l="1" r="830" t="16274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53" name="Google Shape;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57" name="Google Shape;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58" name="Google Shape;58;p28"/>
          <p:cNvPicPr preferRelativeResize="0"/>
          <p:nvPr/>
        </p:nvPicPr>
        <p:blipFill rotWithShape="1">
          <a:blip r:embed="rId3">
            <a:alphaModFix/>
          </a:blip>
          <a:srcRect b="0" l="0" r="0"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13e9c8bd5a5_2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9855" y="332657"/>
            <a:ext cx="1714177" cy="8756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0eqxgvZNn0I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s://www.youtube.com/watch?v=irThrRZdT5o&amp;t=1s" TargetMode="External"/><Relationship Id="rId6" Type="http://schemas.openxmlformats.org/officeDocument/2006/relationships/hyperlink" Target="https://www.youtube.com/watch?v=zCRKvDyyHm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1.png"/><Relationship Id="rId6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rangefiber.it/" TargetMode="External"/><Relationship Id="rId4" Type="http://schemas.openxmlformats.org/officeDocument/2006/relationships/hyperlink" Target="https://www.pantografomagazine.com/en/circular-economy-orange-juice-format/" TargetMode="External"/><Relationship Id="rId5" Type="http://schemas.openxmlformats.org/officeDocument/2006/relationships/hyperlink" Target="https://www.climate-kic.org/community/sevilla-neb-festival-remonda/" TargetMode="External"/><Relationship Id="rId6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acebook.com/eitfoodeducation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eitfood.eu/education" TargetMode="External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423750" y="1915875"/>
            <a:ext cx="3050100" cy="11538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1423750" y="1892475"/>
            <a:ext cx="3050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From Linear to Circular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/>
          <p:nvPr/>
        </p:nvSpPr>
        <p:spPr>
          <a:xfrm>
            <a:off x="4760913" y="2351088"/>
            <a:ext cx="2654300" cy="7096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4641405" y="2336562"/>
            <a:ext cx="29091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GB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1895475" y="1871663"/>
            <a:ext cx="1841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Food waste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>
            <p:ph idx="2" type="body"/>
          </p:nvPr>
        </p:nvSpPr>
        <p:spPr>
          <a:xfrm>
            <a:off x="1895474" y="2236788"/>
            <a:ext cx="2801653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challenge?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>
            <p:ph idx="3" type="body"/>
          </p:nvPr>
        </p:nvSpPr>
        <p:spPr>
          <a:xfrm>
            <a:off x="1895474" y="2622550"/>
            <a:ext cx="3962401" cy="315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linear to circular food systems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>
            <p:ph idx="4" type="body"/>
          </p:nvPr>
        </p:nvSpPr>
        <p:spPr>
          <a:xfrm>
            <a:off x="1895474" y="3008313"/>
            <a:ext cx="3095625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Orange juice supply chain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>
            <p:ph idx="5" type="body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b="1" lang="en-GB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7" name="Google Shape;137;p2"/>
          <p:cNvSpPr txBox="1"/>
          <p:nvPr>
            <p:ph idx="6" type="body"/>
          </p:nvPr>
        </p:nvSpPr>
        <p:spPr>
          <a:xfrm>
            <a:off x="1473200" y="2243138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b="1" lang="en-GB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38" name="Google Shape;138;p2"/>
          <p:cNvSpPr txBox="1"/>
          <p:nvPr>
            <p:ph idx="7" type="body"/>
          </p:nvPr>
        </p:nvSpPr>
        <p:spPr>
          <a:xfrm>
            <a:off x="1473200" y="2628900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b="1" lang="en-GB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39" name="Google Shape;139;p2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1895474" y="3400425"/>
            <a:ext cx="3095625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Tomato sauce supply chain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4"/>
          <p:cNvSpPr txBox="1"/>
          <p:nvPr>
            <p:ph idx="1" type="body"/>
          </p:nvPr>
        </p:nvSpPr>
        <p:spPr>
          <a:xfrm>
            <a:off x="623394" y="541718"/>
            <a:ext cx="6048671" cy="991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rPr b="0" lang="en-GB" sz="4000">
                <a:solidFill>
                  <a:schemeClr val="dk1"/>
                </a:solidFill>
              </a:rPr>
              <a:t>Food Waste</a:t>
            </a:r>
            <a:endParaRPr b="0" sz="4000">
              <a:solidFill>
                <a:schemeClr val="dk1"/>
              </a:solidFill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438" y="1579425"/>
            <a:ext cx="604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GB" sz="19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Video: </a:t>
            </a:r>
            <a:r>
              <a:rPr b="0" i="0" lang="en-GB" sz="19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SavingFood Educational on Food Waste</a:t>
            </a:r>
            <a:endParaRPr b="0" i="0" sz="1900" u="none" cap="none" strike="noStrike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725" y="2662075"/>
            <a:ext cx="34290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4425" y="2804950"/>
            <a:ext cx="338137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7088" y="2357273"/>
            <a:ext cx="2304950" cy="34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1066838" y="50528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7674413" y="50528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898638" y="5827825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5"/>
          <p:cNvSpPr txBox="1"/>
          <p:nvPr>
            <p:ph idx="1" type="body"/>
          </p:nvPr>
        </p:nvSpPr>
        <p:spPr>
          <a:xfrm>
            <a:off x="623403" y="541724"/>
            <a:ext cx="6815622" cy="707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0" lang="en-GB" sz="4000">
                <a:solidFill>
                  <a:schemeClr val="dk1"/>
                </a:solidFill>
              </a:rPr>
              <a:t>What is the challenge?</a:t>
            </a:r>
            <a:endParaRPr b="0" sz="4000">
              <a:solidFill>
                <a:schemeClr val="dk1"/>
              </a:solidFill>
            </a:endParaRPr>
          </a:p>
        </p:txBody>
      </p:sp>
      <p:pic>
        <p:nvPicPr>
          <p:cNvPr descr="A picture containing calendar&#10;&#10;Description automatically generated"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425" y="1365350"/>
            <a:ext cx="5654200" cy="31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144" y="1365351"/>
            <a:ext cx="4291024" cy="31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6708425" y="4551464"/>
            <a:ext cx="42909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National Geographic Kids https://www.natgeokids.com/uk/discover/science/general-science/all-about-the-circular-economy/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728425" y="4756125"/>
            <a:ext cx="565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1: </a:t>
            </a:r>
            <a:r>
              <a:rPr i="0" lang="en-GB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https://www.youtube.com/watch?v=irThrRZdT5o&amp;t=1s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728426" y="5279326"/>
            <a:ext cx="527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Video 2: </a:t>
            </a:r>
            <a:r>
              <a:rPr i="0" lang="en-GB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https://www.youtube.com/watch?v=zCRKvDyyHmI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846725" y="1165400"/>
            <a:ext cx="588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1900" u="none" cap="none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AT THE FARM / PROCESSING INDUSTRY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853175" y="5743423"/>
            <a:ext cx="588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Characterization of Agricultural Waste Co- and By-Products. Agrocycle Project (2016)</a:t>
            </a:r>
            <a:endParaRPr b="0" i="1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Google Shape;172;p18"/>
          <p:cNvGraphicFramePr/>
          <p:nvPr/>
        </p:nvGraphicFramePr>
        <p:xfrm>
          <a:off x="921075" y="172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{6A3FB83F-CB83-4560-A57A-4E5E682F13FE}</a:tableStyleId>
              </a:tblPr>
              <a:tblGrid>
                <a:gridCol w="2437025"/>
                <a:gridCol w="2437025"/>
              </a:tblGrid>
              <a:tr h="31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FF0000"/>
                          </a:solidFill>
                        </a:rPr>
                        <a:t>Waste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FF0000"/>
                          </a:solidFill>
                        </a:rPr>
                        <a:t>What can be done?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Wheat organic waste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Added back to the soil as fertiliser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Maize cobs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as feed ingredient (low value solution)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 hull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as animal feed (low value solution)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Cattle manure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Fertiliser of the soil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Tomato seeds /peels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Animal feed/fertiliser back in the soil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3" name="Google Shape;173;p18"/>
          <p:cNvGraphicFramePr/>
          <p:nvPr/>
        </p:nvGraphicFramePr>
        <p:xfrm>
          <a:off x="6169275" y="174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{6A3FB83F-CB83-4560-A57A-4E5E682F13FE}</a:tableStyleId>
              </a:tblPr>
              <a:tblGrid>
                <a:gridCol w="2437025"/>
                <a:gridCol w="2437025"/>
              </a:tblGrid>
              <a:tr h="31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FF0000"/>
                          </a:solidFill>
                        </a:rPr>
                        <a:t>Waste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FF0000"/>
                          </a:solidFill>
                        </a:rPr>
                        <a:t>What can be done?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Olive pomace (from olive oil production)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be used to make a food antioxidant (https://www.eitfood.eu/projects/phenoliva)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Apple pomace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Extraction of pectin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Apple orchard waste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Biofuel, source of natural antioxidants for the food industry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" name="Google Shape;174;p18"/>
          <p:cNvSpPr txBox="1"/>
          <p:nvPr/>
        </p:nvSpPr>
        <p:spPr>
          <a:xfrm>
            <a:off x="824825" y="378003"/>
            <a:ext cx="10882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GB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linear to circular food systems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451999" y="278399"/>
            <a:ext cx="11605185" cy="589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lang="en-GB" sz="3200">
                <a:solidFill>
                  <a:schemeClr val="dk1"/>
                </a:solidFill>
              </a:rPr>
              <a:t>From linear to circular food systems: </a:t>
            </a:r>
            <a:r>
              <a:rPr b="0" lang="en-GB" sz="2800">
                <a:solidFill>
                  <a:schemeClr val="dk1"/>
                </a:solidFill>
              </a:rPr>
              <a:t>Orange juice supply chain (1)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b="0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 b="0" sz="3600">
              <a:solidFill>
                <a:schemeClr val="dk1"/>
              </a:solidFill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4074590" y="3952269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19"/>
          <p:cNvCxnSpPr/>
          <p:nvPr/>
        </p:nvCxnSpPr>
        <p:spPr>
          <a:xfrm>
            <a:off x="2577759" y="3650728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" name="Google Shape;183;p19"/>
          <p:cNvCxnSpPr/>
          <p:nvPr/>
        </p:nvCxnSpPr>
        <p:spPr>
          <a:xfrm>
            <a:off x="1427311" y="3974013"/>
            <a:ext cx="0" cy="74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4" name="Google Shape;184;p19"/>
          <p:cNvCxnSpPr/>
          <p:nvPr/>
        </p:nvCxnSpPr>
        <p:spPr>
          <a:xfrm>
            <a:off x="5569071" y="3585558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8152525" y="3585552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6" name="Google Shape;186;p19"/>
          <p:cNvSpPr txBox="1"/>
          <p:nvPr/>
        </p:nvSpPr>
        <p:spPr>
          <a:xfrm>
            <a:off x="581325" y="3466075"/>
            <a:ext cx="19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producer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246173" y="3364699"/>
            <a:ext cx="221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processor to produce orange juice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551317" y="3364707"/>
            <a:ext cx="1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8832199" y="4162125"/>
            <a:ext cx="30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(house, restaurant)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133984" y="4699917"/>
            <a:ext cx="243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WASTE (pulp, peel, damaged oranges, orange processing wastewater)</a:t>
            </a:r>
            <a:endParaRPr b="0" i="0" sz="1800" u="none" cap="none" strike="noStrike">
              <a:solidFill>
                <a:srgbClr val="FF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650550" y="4719525"/>
            <a:ext cx="181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Little waste (e.g., prunings)</a:t>
            </a:r>
            <a:endParaRPr b="0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6551317" y="4699918"/>
            <a:ext cx="141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WASTE (Expired, problematic packages)</a:t>
            </a:r>
            <a:endParaRPr b="0" i="0" sz="18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19"/>
          <p:cNvCxnSpPr/>
          <p:nvPr/>
        </p:nvCxnSpPr>
        <p:spPr>
          <a:xfrm>
            <a:off x="6997084" y="3764213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" name="Google Shape;194;p19"/>
          <p:cNvSpPr txBox="1"/>
          <p:nvPr/>
        </p:nvSpPr>
        <p:spPr>
          <a:xfrm>
            <a:off x="9339340" y="4699917"/>
            <a:ext cx="19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WASTE (Expired product, packaging)</a:t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9"/>
          <p:cNvCxnSpPr/>
          <p:nvPr/>
        </p:nvCxnSpPr>
        <p:spPr>
          <a:xfrm>
            <a:off x="10289601" y="3364712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50" y="1493385"/>
            <a:ext cx="2210700" cy="147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422363" y="2903075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4538" y="1424175"/>
            <a:ext cx="2602874" cy="17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6437" y="1245286"/>
            <a:ext cx="2210700" cy="1967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5995838" y="306236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1101" y="1226450"/>
            <a:ext cx="1307835" cy="19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3566700" y="3062378"/>
            <a:ext cx="172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Free Images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8544538" y="3093275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451999" y="278399"/>
            <a:ext cx="11635226" cy="589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lang="en-GB" sz="3200">
                <a:solidFill>
                  <a:schemeClr val="dk1"/>
                </a:solidFill>
              </a:rPr>
              <a:t>From linear to circular food systems: </a:t>
            </a:r>
            <a:r>
              <a:rPr b="0" lang="en-GB" sz="2800">
                <a:solidFill>
                  <a:schemeClr val="dk1"/>
                </a:solidFill>
              </a:rPr>
              <a:t>Orange juice supply chain (2)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b="0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 b="0" sz="3600">
              <a:solidFill>
                <a:schemeClr val="dk1"/>
              </a:solidFill>
            </a:endParaRPr>
          </a:p>
        </p:txBody>
      </p:sp>
      <p:cxnSp>
        <p:nvCxnSpPr>
          <p:cNvPr id="210" name="Google Shape;210;p20"/>
          <p:cNvCxnSpPr/>
          <p:nvPr/>
        </p:nvCxnSpPr>
        <p:spPr>
          <a:xfrm>
            <a:off x="3885900" y="3983050"/>
            <a:ext cx="0" cy="52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1" name="Google Shape;211;p20"/>
          <p:cNvSpPr txBox="1"/>
          <p:nvPr/>
        </p:nvSpPr>
        <p:spPr>
          <a:xfrm>
            <a:off x="2852239" y="3336331"/>
            <a:ext cx="221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processor to produce orange juice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2286000" y="4485779"/>
            <a:ext cx="334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WASTE</a:t>
            </a: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1. pulp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2. peel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3. damaged oranges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4. orange processing wastewater</a:t>
            </a:r>
            <a:endParaRPr b="0" i="0" sz="1800" u="none" cap="none" strike="noStrike">
              <a:solidFill>
                <a:srgbClr val="FF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5133764" y="3105855"/>
            <a:ext cx="13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Composting (fertiliser)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6279938" y="3258132"/>
            <a:ext cx="1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Animal feed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7789433" y="2519488"/>
            <a:ext cx="188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E.g., extraction of essential oils, pectin, soluble fibre, etc. (high value products)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665291" y="3435466"/>
            <a:ext cx="13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Composting (fertiliser)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9877349" y="1692100"/>
            <a:ext cx="2209875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Other creative solutions / products: e.g., using orange peels to make fabric or biodegradable alternative to plastic (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https://orangefiber.it/</a:t>
            </a: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https://www.pantografomagazine.com/en/circular-economy-orange-juice-format/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https://www.climate-kic.org/community/sevilla-neb-festival-remonda/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 rot="10800000">
            <a:off x="1349750" y="5519050"/>
            <a:ext cx="158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20"/>
          <p:cNvCxnSpPr>
            <a:endCxn id="216" idx="2"/>
          </p:cNvCxnSpPr>
          <p:nvPr/>
        </p:nvCxnSpPr>
        <p:spPr>
          <a:xfrm rot="10800000">
            <a:off x="1320491" y="4081966"/>
            <a:ext cx="40200" cy="14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20"/>
          <p:cNvCxnSpPr/>
          <p:nvPr/>
        </p:nvCxnSpPr>
        <p:spPr>
          <a:xfrm>
            <a:off x="4365175" y="5246925"/>
            <a:ext cx="49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20"/>
          <p:cNvCxnSpPr/>
          <p:nvPr/>
        </p:nvCxnSpPr>
        <p:spPr>
          <a:xfrm flipH="1" rot="10800000">
            <a:off x="5828850" y="3837450"/>
            <a:ext cx="12300" cy="14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20"/>
          <p:cNvCxnSpPr/>
          <p:nvPr/>
        </p:nvCxnSpPr>
        <p:spPr>
          <a:xfrm flipH="1" rot="10800000">
            <a:off x="7001300" y="3814125"/>
            <a:ext cx="12300" cy="14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20"/>
          <p:cNvCxnSpPr/>
          <p:nvPr/>
        </p:nvCxnSpPr>
        <p:spPr>
          <a:xfrm flipH="1" rot="10800000">
            <a:off x="8637850" y="4067925"/>
            <a:ext cx="20400" cy="11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20"/>
          <p:cNvCxnSpPr>
            <a:endCxn id="217" idx="1"/>
          </p:cNvCxnSpPr>
          <p:nvPr/>
        </p:nvCxnSpPr>
        <p:spPr>
          <a:xfrm flipH="1" rot="10800000">
            <a:off x="9301949" y="3493000"/>
            <a:ext cx="575400" cy="17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4365175" y="4978800"/>
            <a:ext cx="241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0"/>
          <p:cNvCxnSpPr/>
          <p:nvPr/>
        </p:nvCxnSpPr>
        <p:spPr>
          <a:xfrm flipH="1" rot="10800000">
            <a:off x="5525250" y="3885900"/>
            <a:ext cx="12300" cy="1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27" name="Google Shape;22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3676" y="1186925"/>
            <a:ext cx="1307835" cy="19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3200150" y="3002203"/>
            <a:ext cx="172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Free Images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20"/>
          <p:cNvCxnSpPr/>
          <p:nvPr/>
        </p:nvCxnSpPr>
        <p:spPr>
          <a:xfrm flipH="1" rot="10800000">
            <a:off x="6776000" y="3866413"/>
            <a:ext cx="12300" cy="1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" name="Google Shape;230;p20"/>
          <p:cNvSpPr txBox="1"/>
          <p:nvPr/>
        </p:nvSpPr>
        <p:spPr>
          <a:xfrm>
            <a:off x="5967675" y="5593979"/>
            <a:ext cx="1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treatment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629275" y="5775158"/>
            <a:ext cx="338400" cy="8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452000" y="278400"/>
            <a:ext cx="10882800" cy="64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b="0" lang="en-GB" sz="3200">
                <a:solidFill>
                  <a:schemeClr val="dk1"/>
                </a:solidFill>
              </a:rPr>
              <a:t>Tomato sauce supply chain: How can we close the loops?</a:t>
            </a:r>
            <a:endParaRPr b="0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</p:txBody>
      </p:sp>
      <p:cxnSp>
        <p:nvCxnSpPr>
          <p:cNvPr id="238" name="Google Shape;238;p21"/>
          <p:cNvCxnSpPr/>
          <p:nvPr/>
        </p:nvCxnSpPr>
        <p:spPr>
          <a:xfrm>
            <a:off x="4306165" y="3695094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21"/>
          <p:cNvCxnSpPr/>
          <p:nvPr/>
        </p:nvCxnSpPr>
        <p:spPr>
          <a:xfrm>
            <a:off x="2893459" y="3436578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21"/>
          <p:cNvCxnSpPr/>
          <p:nvPr/>
        </p:nvCxnSpPr>
        <p:spPr>
          <a:xfrm>
            <a:off x="1669774" y="3663063"/>
            <a:ext cx="0" cy="74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21"/>
          <p:cNvCxnSpPr/>
          <p:nvPr/>
        </p:nvCxnSpPr>
        <p:spPr>
          <a:xfrm>
            <a:off x="5957546" y="3436583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2" name="Google Shape;242;p21"/>
          <p:cNvSpPr txBox="1"/>
          <p:nvPr/>
        </p:nvSpPr>
        <p:spPr>
          <a:xfrm>
            <a:off x="760650" y="3251913"/>
            <a:ext cx="192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Tomato producer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540036" y="2927774"/>
            <a:ext cx="221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Tomato processor to produce tomato sauce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6845267" y="3161107"/>
            <a:ext cx="1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9510159" y="3066234"/>
            <a:ext cx="19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(e.g., house/restaurant)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3937235" y="4624493"/>
            <a:ext cx="153147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WASTE (Peels, damaged, unripe tomatoes)</a:t>
            </a:r>
            <a:endParaRPr b="0" i="0" sz="1800" u="none" cap="none" strike="noStrike">
              <a:solidFill>
                <a:srgbClr val="FF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1265553" y="4510352"/>
            <a:ext cx="1518481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WASTE (Plant parts we do not eat/want anymore)</a:t>
            </a:r>
            <a:endParaRPr b="0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6845267" y="4648793"/>
            <a:ext cx="1416298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WASTE (Expired, problematic packages)</a:t>
            </a:r>
            <a:endParaRPr b="0" i="0" sz="18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7276009" y="3695088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p21"/>
          <p:cNvSpPr txBox="1"/>
          <p:nvPr/>
        </p:nvSpPr>
        <p:spPr>
          <a:xfrm>
            <a:off x="9638115" y="4570067"/>
            <a:ext cx="1531478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WASTE (Expired product, packaging)</a:t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21"/>
          <p:cNvCxnSpPr/>
          <p:nvPr/>
        </p:nvCxnSpPr>
        <p:spPr>
          <a:xfrm>
            <a:off x="10129051" y="3695112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2" name="Google Shape;252;p21"/>
          <p:cNvSpPr txBox="1"/>
          <p:nvPr/>
        </p:nvSpPr>
        <p:spPr>
          <a:xfrm>
            <a:off x="1732281" y="3904954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4340150" y="3904951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7339555" y="3904956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0213528" y="3851181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026" y="1026552"/>
            <a:ext cx="1170450" cy="175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1054838" y="269610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5449" y="1145813"/>
            <a:ext cx="2025275" cy="138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3671013" y="2513638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2036" y="1086188"/>
            <a:ext cx="1648466" cy="1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9481663" y="2696088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Free Images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8087" y="1028911"/>
            <a:ext cx="2210700" cy="1967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/>
        </p:nvSpPr>
        <p:spPr>
          <a:xfrm>
            <a:off x="6506688" y="2888988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"/>
              <a:buFont typeface="Arial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21"/>
          <p:cNvCxnSpPr/>
          <p:nvPr/>
        </p:nvCxnSpPr>
        <p:spPr>
          <a:xfrm>
            <a:off x="8658787" y="3270965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269" name="Google Shape;26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70" name="Google Shape;270;p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442775" y="3431750"/>
            <a:ext cx="1594800" cy="7095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5442775" y="3431750"/>
            <a:ext cx="15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GB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2022-06-07T10:00:28Z</dcterms:created>
  <dc:creator>Petros and Miretta Malioti</dc:creator>
</cp:coreProperties>
</file>